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93" r:id="rId6"/>
    <p:sldId id="287" r:id="rId7"/>
    <p:sldId id="262" r:id="rId8"/>
    <p:sldId id="267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4" r:id="rId19"/>
    <p:sldId id="295" r:id="rId20"/>
    <p:sldId id="265" r:id="rId21"/>
    <p:sldId id="280" r:id="rId22"/>
    <p:sldId id="296" r:id="rId23"/>
    <p:sldId id="281" r:id="rId24"/>
    <p:sldId id="282" r:id="rId25"/>
    <p:sldId id="290" r:id="rId26"/>
    <p:sldId id="284" r:id="rId27"/>
    <p:sldId id="289" r:id="rId28"/>
    <p:sldId id="283" r:id="rId29"/>
    <p:sldId id="291" r:id="rId30"/>
    <p:sldId id="271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ton, Julie" userId="60b5c16a-aca2-40c0-8383-84a836b779a2" providerId="ADAL" clId="{42805173-E86C-4767-A741-B930D95D1E8B}"/>
    <pc:docChg chg="custSel modSld">
      <pc:chgData name="Shelton, Julie" userId="60b5c16a-aca2-40c0-8383-84a836b779a2" providerId="ADAL" clId="{42805173-E86C-4767-A741-B930D95D1E8B}" dt="2022-10-11T14:11:01.912" v="3" actId="1076"/>
      <pc:docMkLst>
        <pc:docMk/>
      </pc:docMkLst>
      <pc:sldChg chg="delSp modSp">
        <pc:chgData name="Shelton, Julie" userId="60b5c16a-aca2-40c0-8383-84a836b779a2" providerId="ADAL" clId="{42805173-E86C-4767-A741-B930D95D1E8B}" dt="2022-10-11T14:11:01.912" v="3" actId="1076"/>
        <pc:sldMkLst>
          <pc:docMk/>
          <pc:sldMk cId="4039515533" sldId="283"/>
        </pc:sldMkLst>
        <pc:spChg chg="del mod">
          <ac:chgData name="Shelton, Julie" userId="60b5c16a-aca2-40c0-8383-84a836b779a2" providerId="ADAL" clId="{42805173-E86C-4767-A741-B930D95D1E8B}" dt="2022-10-11T14:10:59.048" v="1" actId="478"/>
          <ac:spMkLst>
            <pc:docMk/>
            <pc:sldMk cId="4039515533" sldId="283"/>
            <ac:spMk id="8" creationId="{044D77DE-FBA2-4004-B000-93D1F35512A4}"/>
          </ac:spMkLst>
        </pc:spChg>
        <pc:picChg chg="mod">
          <ac:chgData name="Shelton, Julie" userId="60b5c16a-aca2-40c0-8383-84a836b779a2" providerId="ADAL" clId="{42805173-E86C-4767-A741-B930D95D1E8B}" dt="2022-10-11T14:11:01.912" v="3" actId="1076"/>
          <ac:picMkLst>
            <pc:docMk/>
            <pc:sldMk cId="4039515533" sldId="283"/>
            <ac:picMk id="5" creationId="{F283F776-B9A4-4A9B-9DC7-934D5384DF7B}"/>
          </ac:picMkLst>
        </pc:picChg>
        <pc:picChg chg="mod">
          <ac:chgData name="Shelton, Julie" userId="60b5c16a-aca2-40c0-8383-84a836b779a2" providerId="ADAL" clId="{42805173-E86C-4767-A741-B930D95D1E8B}" dt="2022-10-11T14:11:00.728" v="2" actId="1076"/>
          <ac:picMkLst>
            <pc:docMk/>
            <pc:sldMk cId="4039515533" sldId="283"/>
            <ac:picMk id="7" creationId="{D521E596-A7F6-499D-891A-B022D2651401}"/>
          </ac:picMkLst>
        </pc:picChg>
      </pc:sldChg>
    </pc:docChg>
  </pc:docChgLst>
  <pc:docChgLst>
    <pc:chgData name="Shelton, Julie" userId="60b5c16a-aca2-40c0-8383-84a836b779a2" providerId="ADAL" clId="{22769D07-D5FB-446A-B8BD-B6969F7C1DE9}"/>
    <pc:docChg chg="undo custSel addSld delSld modSld sldOrd">
      <pc:chgData name="Shelton, Julie" userId="60b5c16a-aca2-40c0-8383-84a836b779a2" providerId="ADAL" clId="{22769D07-D5FB-446A-B8BD-B6969F7C1DE9}" dt="2022-09-29T14:15:04.633" v="379"/>
      <pc:docMkLst>
        <pc:docMk/>
      </pc:docMkLst>
      <pc:sldChg chg="modSp">
        <pc:chgData name="Shelton, Julie" userId="60b5c16a-aca2-40c0-8383-84a836b779a2" providerId="ADAL" clId="{22769D07-D5FB-446A-B8BD-B6969F7C1DE9}" dt="2022-09-28T17:56:07.641" v="18" actId="14100"/>
        <pc:sldMkLst>
          <pc:docMk/>
          <pc:sldMk cId="3204633254" sldId="256"/>
        </pc:sldMkLst>
        <pc:spChg chg="mod">
          <ac:chgData name="Shelton, Julie" userId="60b5c16a-aca2-40c0-8383-84a836b779a2" providerId="ADAL" clId="{22769D07-D5FB-446A-B8BD-B6969F7C1DE9}" dt="2022-09-28T17:56:07.641" v="18" actId="14100"/>
          <ac:spMkLst>
            <pc:docMk/>
            <pc:sldMk cId="3204633254" sldId="256"/>
            <ac:spMk id="2" creationId="{00000000-0000-0000-0000-000000000000}"/>
          </ac:spMkLst>
        </pc:spChg>
      </pc:sldChg>
      <pc:sldChg chg="ord">
        <pc:chgData name="Shelton, Julie" userId="60b5c16a-aca2-40c0-8383-84a836b779a2" providerId="ADAL" clId="{22769D07-D5FB-446A-B8BD-B6969F7C1DE9}" dt="2022-09-28T19:26:16.814" v="378"/>
        <pc:sldMkLst>
          <pc:docMk/>
          <pc:sldMk cId="2344431716" sldId="281"/>
        </pc:sldMkLst>
      </pc:sldChg>
      <pc:sldChg chg="addSp delSp modSp">
        <pc:chgData name="Shelton, Julie" userId="60b5c16a-aca2-40c0-8383-84a836b779a2" providerId="ADAL" clId="{22769D07-D5FB-446A-B8BD-B6969F7C1DE9}" dt="2022-09-28T19:20:25.402" v="296" actId="1076"/>
        <pc:sldMkLst>
          <pc:docMk/>
          <pc:sldMk cId="4039515533" sldId="283"/>
        </pc:sldMkLst>
        <pc:spChg chg="mod">
          <ac:chgData name="Shelton, Julie" userId="60b5c16a-aca2-40c0-8383-84a836b779a2" providerId="ADAL" clId="{22769D07-D5FB-446A-B8BD-B6969F7C1DE9}" dt="2022-09-28T18:32:34.951" v="201" actId="20577"/>
          <ac:spMkLst>
            <pc:docMk/>
            <pc:sldMk cId="4039515533" sldId="283"/>
            <ac:spMk id="2" creationId="{00000000-0000-0000-0000-000000000000}"/>
          </ac:spMkLst>
        </pc:spChg>
        <pc:spChg chg="add del mod">
          <ac:chgData name="Shelton, Julie" userId="60b5c16a-aca2-40c0-8383-84a836b779a2" providerId="ADAL" clId="{22769D07-D5FB-446A-B8BD-B6969F7C1DE9}" dt="2022-09-28T18:33:33.768" v="204"/>
          <ac:spMkLst>
            <pc:docMk/>
            <pc:sldMk cId="4039515533" sldId="283"/>
            <ac:spMk id="6" creationId="{62306BA3-DB06-411B-B0AC-FE0F5C8DA62F}"/>
          </ac:spMkLst>
        </pc:spChg>
        <pc:spChg chg="add mod">
          <ac:chgData name="Shelton, Julie" userId="60b5c16a-aca2-40c0-8383-84a836b779a2" providerId="ADAL" clId="{22769D07-D5FB-446A-B8BD-B6969F7C1DE9}" dt="2022-09-28T19:20:03.810" v="291" actId="1076"/>
          <ac:spMkLst>
            <pc:docMk/>
            <pc:sldMk cId="4039515533" sldId="283"/>
            <ac:spMk id="8" creationId="{044D77DE-FBA2-4004-B000-93D1F35512A4}"/>
          </ac:spMkLst>
        </pc:spChg>
        <pc:picChg chg="del mod">
          <ac:chgData name="Shelton, Julie" userId="60b5c16a-aca2-40c0-8383-84a836b779a2" providerId="ADAL" clId="{22769D07-D5FB-446A-B8BD-B6969F7C1DE9}" dt="2022-09-28T18:32:51.711" v="203" actId="478"/>
          <ac:picMkLst>
            <pc:docMk/>
            <pc:sldMk cId="4039515533" sldId="283"/>
            <ac:picMk id="4" creationId="{B7CFD40B-9CE8-4AC6-B4BA-BD00CE75F606}"/>
          </ac:picMkLst>
        </pc:picChg>
        <pc:picChg chg="mod">
          <ac:chgData name="Shelton, Julie" userId="60b5c16a-aca2-40c0-8383-84a836b779a2" providerId="ADAL" clId="{22769D07-D5FB-446A-B8BD-B6969F7C1DE9}" dt="2022-09-28T19:20:24.379" v="295" actId="1076"/>
          <ac:picMkLst>
            <pc:docMk/>
            <pc:sldMk cId="4039515533" sldId="283"/>
            <ac:picMk id="5" creationId="{F283F776-B9A4-4A9B-9DC7-934D5384DF7B}"/>
          </ac:picMkLst>
        </pc:picChg>
        <pc:picChg chg="add mod">
          <ac:chgData name="Shelton, Julie" userId="60b5c16a-aca2-40c0-8383-84a836b779a2" providerId="ADAL" clId="{22769D07-D5FB-446A-B8BD-B6969F7C1DE9}" dt="2022-09-28T19:20:25.402" v="296" actId="1076"/>
          <ac:picMkLst>
            <pc:docMk/>
            <pc:sldMk cId="4039515533" sldId="283"/>
            <ac:picMk id="7" creationId="{D521E596-A7F6-499D-891A-B022D2651401}"/>
          </ac:picMkLst>
        </pc:picChg>
      </pc:sldChg>
      <pc:sldChg chg="addSp modSp">
        <pc:chgData name="Shelton, Julie" userId="60b5c16a-aca2-40c0-8383-84a836b779a2" providerId="ADAL" clId="{22769D07-D5FB-446A-B8BD-B6969F7C1DE9}" dt="2022-09-28T19:20:18.579" v="293" actId="1076"/>
        <pc:sldMkLst>
          <pc:docMk/>
          <pc:sldMk cId="3131422571" sldId="284"/>
        </pc:sldMkLst>
        <pc:spChg chg="mod">
          <ac:chgData name="Shelton, Julie" userId="60b5c16a-aca2-40c0-8383-84a836b779a2" providerId="ADAL" clId="{22769D07-D5FB-446A-B8BD-B6969F7C1DE9}" dt="2022-09-28T19:20:12.539" v="292" actId="14100"/>
          <ac:spMkLst>
            <pc:docMk/>
            <pc:sldMk cId="3131422571" sldId="284"/>
            <ac:spMk id="3" creationId="{00000000-0000-0000-0000-000000000000}"/>
          </ac:spMkLst>
        </pc:spChg>
        <pc:picChg chg="add mod">
          <ac:chgData name="Shelton, Julie" userId="60b5c16a-aca2-40c0-8383-84a836b779a2" providerId="ADAL" clId="{22769D07-D5FB-446A-B8BD-B6969F7C1DE9}" dt="2022-09-28T19:20:18.579" v="293" actId="1076"/>
          <ac:picMkLst>
            <pc:docMk/>
            <pc:sldMk cId="3131422571" sldId="284"/>
            <ac:picMk id="4" creationId="{AA65BAB9-2FED-4AFA-8B8A-D991BA22318D}"/>
          </ac:picMkLst>
        </pc:picChg>
      </pc:sldChg>
      <pc:sldChg chg="ord">
        <pc:chgData name="Shelton, Julie" userId="60b5c16a-aca2-40c0-8383-84a836b779a2" providerId="ADAL" clId="{22769D07-D5FB-446A-B8BD-B6969F7C1DE9}" dt="2022-09-28T18:27:06.157" v="143"/>
        <pc:sldMkLst>
          <pc:docMk/>
          <pc:sldMk cId="1059201091" sldId="287"/>
        </pc:sldMkLst>
      </pc:sldChg>
      <pc:sldChg chg="modSp ord">
        <pc:chgData name="Shelton, Julie" userId="60b5c16a-aca2-40c0-8383-84a836b779a2" providerId="ADAL" clId="{22769D07-D5FB-446A-B8BD-B6969F7C1DE9}" dt="2022-09-29T14:15:04.633" v="379"/>
        <pc:sldMkLst>
          <pc:docMk/>
          <pc:sldMk cId="3395610771" sldId="289"/>
        </pc:sldMkLst>
        <pc:spChg chg="mod">
          <ac:chgData name="Shelton, Julie" userId="60b5c16a-aca2-40c0-8383-84a836b779a2" providerId="ADAL" clId="{22769D07-D5FB-446A-B8BD-B6969F7C1DE9}" dt="2022-09-28T18:29:03.737" v="180" actId="20577"/>
          <ac:spMkLst>
            <pc:docMk/>
            <pc:sldMk cId="3395610771" sldId="289"/>
            <ac:spMk id="2" creationId="{F231AA91-7135-4709-9FA4-5502A3616CBF}"/>
          </ac:spMkLst>
        </pc:spChg>
      </pc:sldChg>
      <pc:sldChg chg="addSp modSp ord">
        <pc:chgData name="Shelton, Julie" userId="60b5c16a-aca2-40c0-8383-84a836b779a2" providerId="ADAL" clId="{22769D07-D5FB-446A-B8BD-B6969F7C1DE9}" dt="2022-09-28T18:31:34.157" v="188" actId="14100"/>
        <pc:sldMkLst>
          <pc:docMk/>
          <pc:sldMk cId="2810317072" sldId="290"/>
        </pc:sldMkLst>
        <pc:picChg chg="add mod">
          <ac:chgData name="Shelton, Julie" userId="60b5c16a-aca2-40c0-8383-84a836b779a2" providerId="ADAL" clId="{22769D07-D5FB-446A-B8BD-B6969F7C1DE9}" dt="2022-09-28T18:31:34.157" v="188" actId="14100"/>
          <ac:picMkLst>
            <pc:docMk/>
            <pc:sldMk cId="2810317072" sldId="290"/>
            <ac:picMk id="4" creationId="{47AF019D-2238-4D0A-8CE5-2A88EE0D3E22}"/>
          </ac:picMkLst>
        </pc:picChg>
        <pc:picChg chg="mod">
          <ac:chgData name="Shelton, Julie" userId="60b5c16a-aca2-40c0-8383-84a836b779a2" providerId="ADAL" clId="{22769D07-D5FB-446A-B8BD-B6969F7C1DE9}" dt="2022-09-28T18:31:29.389" v="186" actId="1076"/>
          <ac:picMkLst>
            <pc:docMk/>
            <pc:sldMk cId="2810317072" sldId="290"/>
            <ac:picMk id="6" creationId="{D055EB62-36DC-459D-9793-5BD231EB3A94}"/>
          </ac:picMkLst>
        </pc:picChg>
      </pc:sldChg>
      <pc:sldChg chg="addSp delSp modSp add">
        <pc:chgData name="Shelton, Julie" userId="60b5c16a-aca2-40c0-8383-84a836b779a2" providerId="ADAL" clId="{22769D07-D5FB-446A-B8BD-B6969F7C1DE9}" dt="2022-09-28T18:27:32.391" v="179" actId="20577"/>
        <pc:sldMkLst>
          <pc:docMk/>
          <pc:sldMk cId="1661793168" sldId="293"/>
        </pc:sldMkLst>
        <pc:spChg chg="mod">
          <ac:chgData name="Shelton, Julie" userId="60b5c16a-aca2-40c0-8383-84a836b779a2" providerId="ADAL" clId="{22769D07-D5FB-446A-B8BD-B6969F7C1DE9}" dt="2022-09-28T18:27:32.391" v="179" actId="20577"/>
          <ac:spMkLst>
            <pc:docMk/>
            <pc:sldMk cId="1661793168" sldId="293"/>
            <ac:spMk id="2" creationId="{742025FB-D4CD-4804-A060-1876DFF3369E}"/>
          </ac:spMkLst>
        </pc:spChg>
        <pc:spChg chg="mod">
          <ac:chgData name="Shelton, Julie" userId="60b5c16a-aca2-40c0-8383-84a836b779a2" providerId="ADAL" clId="{22769D07-D5FB-446A-B8BD-B6969F7C1DE9}" dt="2022-09-28T18:26:55.715" v="142" actId="27636"/>
          <ac:spMkLst>
            <pc:docMk/>
            <pc:sldMk cId="1661793168" sldId="293"/>
            <ac:spMk id="3" creationId="{5D6072AD-FEE5-47F4-B5C3-271141AD26AA}"/>
          </ac:spMkLst>
        </pc:spChg>
        <pc:picChg chg="add del mod">
          <ac:chgData name="Shelton, Julie" userId="60b5c16a-aca2-40c0-8383-84a836b779a2" providerId="ADAL" clId="{22769D07-D5FB-446A-B8BD-B6969F7C1DE9}" dt="2022-09-28T17:57:34.529" v="28"/>
          <ac:picMkLst>
            <pc:docMk/>
            <pc:sldMk cId="1661793168" sldId="293"/>
            <ac:picMk id="4" creationId="{AB8B3CF9-5474-47EA-A4A4-91B44A5DBA79}"/>
          </ac:picMkLst>
        </pc:picChg>
      </pc:sldChg>
      <pc:sldChg chg="addSp delSp modSp add">
        <pc:chgData name="Shelton, Julie" userId="60b5c16a-aca2-40c0-8383-84a836b779a2" providerId="ADAL" clId="{22769D07-D5FB-446A-B8BD-B6969F7C1DE9}" dt="2022-09-28T19:23:52.097" v="328" actId="1076"/>
        <pc:sldMkLst>
          <pc:docMk/>
          <pc:sldMk cId="456622665" sldId="294"/>
        </pc:sldMkLst>
        <pc:spChg chg="mod">
          <ac:chgData name="Shelton, Julie" userId="60b5c16a-aca2-40c0-8383-84a836b779a2" providerId="ADAL" clId="{22769D07-D5FB-446A-B8BD-B6969F7C1DE9}" dt="2022-09-28T19:23:52.097" v="328" actId="1076"/>
          <ac:spMkLst>
            <pc:docMk/>
            <pc:sldMk cId="456622665" sldId="294"/>
            <ac:spMk id="2" creationId="{63CC7B1B-E75D-4E87-9497-F7F27E7C8AEF}"/>
          </ac:spMkLst>
        </pc:spChg>
        <pc:spChg chg="add del mod">
          <ac:chgData name="Shelton, Julie" userId="60b5c16a-aca2-40c0-8383-84a836b779a2" providerId="ADAL" clId="{22769D07-D5FB-446A-B8BD-B6969F7C1DE9}" dt="2022-09-28T19:22:53.059" v="320" actId="20577"/>
          <ac:spMkLst>
            <pc:docMk/>
            <pc:sldMk cId="456622665" sldId="294"/>
            <ac:spMk id="3" creationId="{713FD3AD-D201-418A-A787-57F432497FF1}"/>
          </ac:spMkLst>
        </pc:spChg>
        <pc:picChg chg="add del mod">
          <ac:chgData name="Shelton, Julie" userId="60b5c16a-aca2-40c0-8383-84a836b779a2" providerId="ADAL" clId="{22769D07-D5FB-446A-B8BD-B6969F7C1DE9}" dt="2022-09-28T19:21:58.975" v="302"/>
          <ac:picMkLst>
            <pc:docMk/>
            <pc:sldMk cId="456622665" sldId="294"/>
            <ac:picMk id="4" creationId="{249D39A7-361A-4425-BB15-33EB4054BB5A}"/>
          </ac:picMkLst>
        </pc:picChg>
      </pc:sldChg>
      <pc:sldChg chg="modSp add">
        <pc:chgData name="Shelton, Julie" userId="60b5c16a-aca2-40c0-8383-84a836b779a2" providerId="ADAL" clId="{22769D07-D5FB-446A-B8BD-B6969F7C1DE9}" dt="2022-09-28T19:25:18.323" v="355" actId="20577"/>
        <pc:sldMkLst>
          <pc:docMk/>
          <pc:sldMk cId="3778860043" sldId="295"/>
        </pc:sldMkLst>
        <pc:spChg chg="mod">
          <ac:chgData name="Shelton, Julie" userId="60b5c16a-aca2-40c0-8383-84a836b779a2" providerId="ADAL" clId="{22769D07-D5FB-446A-B8BD-B6969F7C1DE9}" dt="2022-09-28T19:25:18.323" v="355" actId="20577"/>
          <ac:spMkLst>
            <pc:docMk/>
            <pc:sldMk cId="3778860043" sldId="295"/>
            <ac:spMk id="2" creationId="{F09E6BDF-C5D4-4FA3-B5D2-1D600C508AC9}"/>
          </ac:spMkLst>
        </pc:spChg>
        <pc:spChg chg="mod">
          <ac:chgData name="Shelton, Julie" userId="60b5c16a-aca2-40c0-8383-84a836b779a2" providerId="ADAL" clId="{22769D07-D5FB-446A-B8BD-B6969F7C1DE9}" dt="2022-09-28T19:25:08.199" v="330"/>
          <ac:spMkLst>
            <pc:docMk/>
            <pc:sldMk cId="3778860043" sldId="295"/>
            <ac:spMk id="3" creationId="{96B268E3-CFE7-4EC1-8FBC-E4EE70AFD9DE}"/>
          </ac:spMkLst>
        </pc:spChg>
      </pc:sldChg>
      <pc:sldChg chg="modSp add">
        <pc:chgData name="Shelton, Julie" userId="60b5c16a-aca2-40c0-8383-84a836b779a2" providerId="ADAL" clId="{22769D07-D5FB-446A-B8BD-B6969F7C1DE9}" dt="2022-09-28T19:26:09.848" v="377" actId="27636"/>
        <pc:sldMkLst>
          <pc:docMk/>
          <pc:sldMk cId="613351428" sldId="296"/>
        </pc:sldMkLst>
        <pc:spChg chg="mod">
          <ac:chgData name="Shelton, Julie" userId="60b5c16a-aca2-40c0-8383-84a836b779a2" providerId="ADAL" clId="{22769D07-D5FB-446A-B8BD-B6969F7C1DE9}" dt="2022-09-28T19:26:01.836" v="373" actId="20577"/>
          <ac:spMkLst>
            <pc:docMk/>
            <pc:sldMk cId="613351428" sldId="296"/>
            <ac:spMk id="2" creationId="{C638C5E9-68BC-4756-ABE4-F001B8481B0A}"/>
          </ac:spMkLst>
        </pc:spChg>
        <pc:spChg chg="mod">
          <ac:chgData name="Shelton, Julie" userId="60b5c16a-aca2-40c0-8383-84a836b779a2" providerId="ADAL" clId="{22769D07-D5FB-446A-B8BD-B6969F7C1DE9}" dt="2022-09-28T19:26:09.848" v="377" actId="27636"/>
          <ac:spMkLst>
            <pc:docMk/>
            <pc:sldMk cId="613351428" sldId="296"/>
            <ac:spMk id="3" creationId="{2C1C4D53-29B8-49EA-8719-A86E4060CE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0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9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39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16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1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10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3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8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7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1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1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8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38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joinhandshake.com/students/how-it-work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utsouthern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tsouthern.edu/personal-statement-writing-strategies/" TargetMode="External"/><Relationship Id="rId2" Type="http://schemas.openxmlformats.org/officeDocument/2006/relationships/hyperlink" Target="https://utsouthern.edu/application-process-tip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utsouthern.edu/curriculum-vitae-cv-writing-strategie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941850" cy="1373070"/>
          </a:xfrm>
        </p:spPr>
        <p:txBody>
          <a:bodyPr/>
          <a:lstStyle/>
          <a:p>
            <a:r>
              <a:rPr lang="en-US" dirty="0"/>
              <a:t>Career Services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Julie Shelton, Director of Career and Vocational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9650B-648E-4B8E-8DE9-78B63A552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77" y="67790"/>
            <a:ext cx="3157057" cy="29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3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68554"/>
            <a:ext cx="11996257" cy="4689446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/>
              <a:t>Check the job description and list skills that are:</a:t>
            </a:r>
          </a:p>
          <a:p>
            <a:pPr lvl="1"/>
            <a:r>
              <a:rPr lang="en-US" sz="2100" dirty="0"/>
              <a:t>Relevant to the position AND in the job description</a:t>
            </a:r>
          </a:p>
          <a:p>
            <a:endParaRPr lang="en-US" sz="2100" dirty="0"/>
          </a:p>
          <a:p>
            <a:r>
              <a:rPr lang="en-US" sz="2100" dirty="0"/>
              <a:t>Transferrable Soft Skills: *people skills</a:t>
            </a:r>
          </a:p>
          <a:p>
            <a:pPr lvl="1"/>
            <a:r>
              <a:rPr lang="en-US" sz="2100" dirty="0"/>
              <a:t>Leadership skills (conflict resolution, delegation, problem solving)</a:t>
            </a:r>
          </a:p>
          <a:p>
            <a:pPr lvl="1"/>
            <a:r>
              <a:rPr lang="en-US" sz="2100" dirty="0"/>
              <a:t>Organizational skills (goal setting, dependability, scheduling)</a:t>
            </a:r>
          </a:p>
          <a:p>
            <a:pPr lvl="1"/>
            <a:r>
              <a:rPr lang="en-US" sz="2100" dirty="0"/>
              <a:t>Management skills (forecasting, public speaking, mentoring)</a:t>
            </a:r>
          </a:p>
          <a:p>
            <a:endParaRPr lang="en-US" sz="2100" dirty="0"/>
          </a:p>
          <a:p>
            <a:r>
              <a:rPr lang="en-US" sz="2100" dirty="0"/>
              <a:t>Transferrable Hard Skills: *teachable abilities</a:t>
            </a:r>
          </a:p>
          <a:p>
            <a:pPr lvl="1"/>
            <a:r>
              <a:rPr lang="en-US" sz="2100" dirty="0"/>
              <a:t>Language fluency</a:t>
            </a:r>
          </a:p>
          <a:p>
            <a:pPr lvl="1"/>
            <a:r>
              <a:rPr lang="en-US" sz="2100" dirty="0"/>
              <a:t>Computer skills (G Suite, Microsoft Office 365, HTML, cloud management)</a:t>
            </a:r>
          </a:p>
          <a:p>
            <a:pPr lvl="1"/>
            <a:r>
              <a:rPr lang="en-US" sz="2100" dirty="0"/>
              <a:t>Writing (technical writing, copywriting, blogging)</a:t>
            </a:r>
          </a:p>
          <a:p>
            <a:pPr lvl="1"/>
            <a:r>
              <a:rPr lang="en-US" sz="2100" dirty="0"/>
              <a:t>Spreadsheets (Excel, Google Sheets)</a:t>
            </a:r>
          </a:p>
          <a:p>
            <a:pPr lvl="1"/>
            <a:r>
              <a:rPr lang="en-US" sz="2100" dirty="0"/>
              <a:t>Marketing (search engine optimization, Google AdWords, Google Analytics)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5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1107346"/>
            <a:ext cx="9613861" cy="72681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Volunteer Experience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14026"/>
            <a:ext cx="10409925" cy="4605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b="1" dirty="0"/>
              <a:t>Example:</a:t>
            </a:r>
          </a:p>
          <a:p>
            <a:pPr marL="0" indent="0">
              <a:buNone/>
            </a:pPr>
            <a:endParaRPr lang="en-US" sz="2100" b="1" dirty="0"/>
          </a:p>
          <a:p>
            <a:r>
              <a:rPr lang="en-US" sz="2100" dirty="0"/>
              <a:t>Dodge County Animal Shelter, dates</a:t>
            </a:r>
          </a:p>
          <a:p>
            <a:pPr lvl="1"/>
            <a:r>
              <a:rPr lang="en-US" sz="2100" dirty="0"/>
              <a:t>Volunteer board member, …</a:t>
            </a:r>
          </a:p>
          <a:p>
            <a:r>
              <a:rPr lang="en-US" sz="2100" dirty="0"/>
              <a:t>Local Red Cross chapter, dates</a:t>
            </a:r>
          </a:p>
          <a:p>
            <a:pPr lvl="1"/>
            <a:r>
              <a:rPr lang="en-US" sz="2100" dirty="0"/>
              <a:t>Regular volunteer, …</a:t>
            </a:r>
          </a:p>
          <a:p>
            <a:r>
              <a:rPr lang="en-US" sz="2100" dirty="0"/>
              <a:t>Habitat for Humanity, dates</a:t>
            </a:r>
          </a:p>
          <a:p>
            <a:pPr lvl="1"/>
            <a:r>
              <a:rPr lang="en-US" sz="2100" dirty="0"/>
              <a:t>Volunteer, …</a:t>
            </a:r>
          </a:p>
          <a:p>
            <a:pPr lvl="1"/>
            <a:endParaRPr lang="en-US" sz="2100" dirty="0"/>
          </a:p>
          <a:p>
            <a:pPr marL="0" indent="0" algn="ctr">
              <a:buNone/>
            </a:pPr>
            <a:r>
              <a:rPr lang="en-US" sz="2100" dirty="0"/>
              <a:t>*Tip: List at least 3 opportunities you had to give back to your community within the last 4 years and briefly discuss your experience/responsibilities. This is an opportunity to show learned transferrable skills and that you are a well rounded person. This can include volunteer coaching and/or events related to your church/community.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B2B99-710C-40BA-9A3A-986F58AF1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62" y="2202110"/>
            <a:ext cx="66675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897622"/>
            <a:ext cx="9613861" cy="93654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References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46914"/>
            <a:ext cx="10557399" cy="4714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 dirty="0"/>
              <a:t>Name (Mr., Ms., Dr., Coach)</a:t>
            </a:r>
          </a:p>
          <a:p>
            <a:pPr marL="0" indent="0">
              <a:buNone/>
            </a:pPr>
            <a:r>
              <a:rPr lang="en-US" sz="2500" dirty="0"/>
              <a:t>Job Title (Official)</a:t>
            </a:r>
          </a:p>
          <a:p>
            <a:pPr marL="0" indent="0">
              <a:buNone/>
            </a:pPr>
            <a:r>
              <a:rPr lang="en-US" sz="2500" dirty="0"/>
              <a:t>Company</a:t>
            </a:r>
          </a:p>
          <a:p>
            <a:pPr marL="0" indent="0">
              <a:buNone/>
            </a:pPr>
            <a:r>
              <a:rPr lang="en-US" sz="2500" dirty="0"/>
              <a:t>Company Address</a:t>
            </a:r>
          </a:p>
          <a:p>
            <a:pPr marL="0" indent="0">
              <a:buNone/>
            </a:pPr>
            <a:r>
              <a:rPr lang="en-US" sz="2500" dirty="0"/>
              <a:t>Email Address </a:t>
            </a:r>
          </a:p>
          <a:p>
            <a:pPr marL="0" indent="0">
              <a:buNone/>
            </a:pPr>
            <a:r>
              <a:rPr lang="en-US" sz="2500" dirty="0"/>
              <a:t>Phone Number </a:t>
            </a:r>
          </a:p>
          <a:p>
            <a:pPr marL="0" indent="0">
              <a:buNone/>
            </a:pPr>
            <a:r>
              <a:rPr lang="en-US" sz="2500" dirty="0"/>
              <a:t>Relationship: (how do you know this person and for how long have you know them)</a:t>
            </a:r>
          </a:p>
          <a:p>
            <a:pPr marL="0" indent="0">
              <a:buNone/>
            </a:pPr>
            <a:endParaRPr lang="en-US" sz="2500" dirty="0"/>
          </a:p>
          <a:p>
            <a:pPr marL="0" indent="0" algn="ctr">
              <a:buNone/>
            </a:pPr>
            <a:r>
              <a:rPr lang="en-US" sz="2500" dirty="0"/>
              <a:t>*Tip: Ask permission to list prior to listing them and be sure they will give you a good reference; your references can not be a relative; list at least 3 references (references are on a separate page); list a variety of references, for example: a coach/supervisor/professor, someone that has seen you in a productive capacity.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7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References Connected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65696"/>
            <a:ext cx="10091143" cy="4681056"/>
          </a:xfrm>
        </p:spPr>
        <p:txBody>
          <a:bodyPr>
            <a:normAutofit/>
          </a:bodyPr>
          <a:lstStyle/>
          <a:p>
            <a:r>
              <a:rPr lang="en-US" sz="2100" dirty="0"/>
              <a:t>Your references are your advisors, mentors, networking community, they are VERY important in your career path.</a:t>
            </a:r>
          </a:p>
          <a:p>
            <a:r>
              <a:rPr lang="en-US" sz="2100" dirty="0"/>
              <a:t>Ask permission prior to listing and even as early as now, try to identify and connect with professionals that could be a great reference or mentor throughout your college career.</a:t>
            </a:r>
          </a:p>
          <a:p>
            <a:r>
              <a:rPr lang="en-US" sz="2100" dirty="0"/>
              <a:t>When you apply, notify your references, send them the job description so they understand what traits the employer needs and they can be prepared to speak on your behalf.</a:t>
            </a:r>
          </a:p>
          <a:p>
            <a:r>
              <a:rPr lang="en-US" sz="2100" dirty="0"/>
              <a:t>Let your reference know how the job inquiry/interview went and thank them!</a:t>
            </a:r>
          </a:p>
        </p:txBody>
      </p:sp>
    </p:spTree>
    <p:extLst>
      <p:ext uri="{BB962C8B-B14F-4D97-AF65-F5344CB8AC3E}">
        <p14:creationId xmlns:p14="http://schemas.microsoft.com/office/powerpoint/2010/main" val="292398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07048"/>
            <a:ext cx="11996257" cy="4827863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j-lt"/>
              </a:rPr>
              <a:t>Categories (5 - 6):</a:t>
            </a:r>
          </a:p>
          <a:p>
            <a:endParaRPr lang="en-US" sz="2100" dirty="0">
              <a:latin typeface="+mj-lt"/>
            </a:endParaRPr>
          </a:p>
          <a:p>
            <a:pPr lvl="1"/>
            <a:r>
              <a:rPr lang="en-US" sz="2100" dirty="0">
                <a:latin typeface="+mj-lt"/>
              </a:rPr>
              <a:t>Introduction</a:t>
            </a:r>
          </a:p>
          <a:p>
            <a:pPr lvl="1"/>
            <a:r>
              <a:rPr lang="en-US" sz="2100" dirty="0">
                <a:latin typeface="+mj-lt"/>
              </a:rPr>
              <a:t>Education</a:t>
            </a:r>
          </a:p>
          <a:p>
            <a:pPr lvl="1"/>
            <a:r>
              <a:rPr lang="en-US" sz="2100" dirty="0">
                <a:latin typeface="+mj-lt"/>
              </a:rPr>
              <a:t>Experience</a:t>
            </a:r>
          </a:p>
          <a:p>
            <a:pPr lvl="1"/>
            <a:r>
              <a:rPr lang="en-US" sz="2100" dirty="0">
                <a:latin typeface="+mj-lt"/>
              </a:rPr>
              <a:t>Skills</a:t>
            </a:r>
          </a:p>
          <a:p>
            <a:pPr lvl="1"/>
            <a:r>
              <a:rPr lang="en-US" sz="2100" dirty="0">
                <a:latin typeface="+mj-lt"/>
              </a:rPr>
              <a:t>Volunteer Experience</a:t>
            </a:r>
          </a:p>
          <a:p>
            <a:pPr lvl="1"/>
            <a:r>
              <a:rPr lang="en-US" sz="2100" dirty="0">
                <a:latin typeface="+mj-lt"/>
              </a:rPr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141430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7B1B-E75D-4E87-9497-F7F27E7C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16" y="1054599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Flame The </a:t>
            </a:r>
            <a:r>
              <a:rPr lang="en-US" sz="2800" b="1" dirty="0" err="1"/>
              <a:t>FireHawk</a:t>
            </a:r>
            <a:br>
              <a:rPr lang="en-US" sz="1800" dirty="0"/>
            </a:br>
            <a:r>
              <a:rPr lang="en-US" sz="1600" dirty="0"/>
              <a:t>Pulaski, Tennessee 38478 | linkedin.com/in/fire-firehawk-392b55</a:t>
            </a:r>
            <a:br>
              <a:rPr lang="en-US" sz="1600" dirty="0"/>
            </a:br>
            <a:r>
              <a:rPr lang="en-US" sz="1600" dirty="0"/>
              <a:t>ffireha123@utsouthern.edu | (931) 363-0000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D3AD-D201-418A-A787-57F43249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2051647"/>
            <a:ext cx="11509695" cy="43994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EDUCATION</a:t>
            </a:r>
          </a:p>
          <a:p>
            <a:pPr marL="0" indent="0">
              <a:buNone/>
            </a:pPr>
            <a:r>
              <a:rPr lang="en-US" b="1" dirty="0"/>
              <a:t>	University of Tennessee Southern		Pulaski, Tennessee		Anticipated Graduation May 2021</a:t>
            </a:r>
          </a:p>
          <a:p>
            <a:pPr marL="0" indent="0">
              <a:buNone/>
            </a:pPr>
            <a:r>
              <a:rPr lang="en-US" dirty="0"/>
              <a:t>   	Bachelor’s Degree (refer to the catalog for degree title)</a:t>
            </a:r>
          </a:p>
          <a:p>
            <a:pPr marL="0" indent="0">
              <a:buNone/>
            </a:pPr>
            <a:r>
              <a:rPr lang="en-US" dirty="0"/>
              <a:t> 	Emphasis in (if applicable)</a:t>
            </a:r>
          </a:p>
          <a:p>
            <a:pPr marL="0" indent="0">
              <a:buNone/>
            </a:pPr>
            <a:r>
              <a:rPr lang="en-US" dirty="0"/>
              <a:t> 	GPA (above a 3.0) | Dean’s List, Fall 2020 (example)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i="1" dirty="0"/>
              <a:t>		Courses include: List 300/400 level courses that are relevant to the opportunity</a:t>
            </a:r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b="1" i="1" dirty="0"/>
              <a:t>Option</a:t>
            </a:r>
            <a:r>
              <a:rPr lang="en-US" i="1" dirty="0"/>
              <a:t>-List any relevant UTS affiliations here. This includes athletics, 							clubs/organizations, honors and scholarships (subtitle, italicize and indent).</a:t>
            </a:r>
          </a:p>
          <a:p>
            <a:pPr marL="0" indent="0">
              <a:buNone/>
            </a:pPr>
            <a:r>
              <a:rPr lang="en-US" b="1" dirty="0"/>
              <a:t>EXPERIENCE</a:t>
            </a:r>
          </a:p>
          <a:p>
            <a:pPr marL="0" indent="0">
              <a:buNone/>
            </a:pPr>
            <a:r>
              <a:rPr lang="en-US" b="1" dirty="0"/>
              <a:t>	Company Name			Location			Dates</a:t>
            </a:r>
          </a:p>
          <a:p>
            <a:pPr marL="0" indent="0">
              <a:buNone/>
            </a:pPr>
            <a:r>
              <a:rPr lang="en-US" dirty="0"/>
              <a:t>	Responsibilities: </a:t>
            </a:r>
            <a:r>
              <a:rPr lang="en-US" i="1" dirty="0"/>
              <a:t>list 2 – 3 specific duties that would show that you have skills and experience to offer (keep it short and 	specific, use 	action verbs)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COMMUNITY OUTREACH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	Company, dates (list most recent first)</a:t>
            </a:r>
          </a:p>
          <a:p>
            <a:pPr marL="0" indent="0">
              <a:buNone/>
            </a:pPr>
            <a:r>
              <a:rPr lang="en-US" dirty="0"/>
              <a:t>		Program and responsibilities (what did you experience?)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2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6BDF-C5D4-4FA3-B5D2-1D600C50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268E3-CFE7-4EC1-8FBC-E4EE70AFD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employers review your resume, if you are a viable candidate, they </a:t>
            </a:r>
            <a:r>
              <a:rPr lang="en-US" b="1" u="sng" dirty="0"/>
              <a:t>will</a:t>
            </a:r>
            <a:r>
              <a:rPr lang="en-US" dirty="0"/>
              <a:t> check your social media. </a:t>
            </a:r>
          </a:p>
          <a:p>
            <a:r>
              <a:rPr lang="en-US" dirty="0"/>
              <a:t>This will determine if you make it to the interview. </a:t>
            </a:r>
          </a:p>
          <a:p>
            <a:r>
              <a:rPr lang="en-US" dirty="0"/>
              <a:t>Make sure your social media reflects a respectable potential employee. </a:t>
            </a:r>
          </a:p>
          <a:p>
            <a:r>
              <a:rPr lang="en-US" dirty="0"/>
              <a:t>Stay away from political, religious rants and personal issues.</a:t>
            </a:r>
          </a:p>
          <a:p>
            <a:r>
              <a:rPr lang="en-US" dirty="0"/>
              <a:t>Focus on posting articles related to your field of study and posts supporting your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6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22" y="753228"/>
            <a:ext cx="8815760" cy="1080938"/>
          </a:xfrm>
        </p:spPr>
        <p:txBody>
          <a:bodyPr/>
          <a:lstStyle/>
          <a:p>
            <a:r>
              <a:rPr lang="en-US" dirty="0"/>
              <a:t>    Handshake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98583"/>
            <a:ext cx="11182525" cy="467266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100" dirty="0">
                <a:latin typeface="+mj-lt"/>
              </a:rPr>
              <a:t>Join TODAY: </a:t>
            </a:r>
            <a:r>
              <a:rPr lang="en-US" sz="2100" dirty="0">
                <a:latin typeface="+mj-lt"/>
                <a:hlinkClick r:id="rId2"/>
              </a:rPr>
              <a:t>https://joinhandshake.com/students/how-it-works/</a:t>
            </a:r>
            <a:endParaRPr lang="en-US" sz="2100" dirty="0">
              <a:latin typeface="+mj-lt"/>
            </a:endParaRPr>
          </a:p>
          <a:p>
            <a:pPr>
              <a:buClr>
                <a:schemeClr val="tx1"/>
              </a:buClr>
            </a:pPr>
            <a:r>
              <a:rPr lang="en-US" sz="2100" dirty="0">
                <a:latin typeface="+mj-lt"/>
              </a:rPr>
              <a:t>Download the app:</a:t>
            </a:r>
          </a:p>
          <a:p>
            <a:pPr lvl="1">
              <a:buClr>
                <a:schemeClr val="tx1"/>
              </a:buClr>
            </a:pPr>
            <a:r>
              <a:rPr lang="en-US" sz="1700" dirty="0">
                <a:latin typeface="+mj-lt"/>
              </a:rPr>
              <a:t>Set up your profile (using your UTS credentials), very similar to setting up any other social media profile.</a:t>
            </a:r>
          </a:p>
          <a:p>
            <a:pPr lvl="0">
              <a:buClr>
                <a:schemeClr val="tx1"/>
              </a:buClr>
            </a:pPr>
            <a:r>
              <a:rPr lang="en-US" sz="2100" dirty="0">
                <a:latin typeface="+mj-lt"/>
              </a:rPr>
              <a:t>Hiring employers looking for young professionals in college and new graduates.</a:t>
            </a:r>
          </a:p>
          <a:p>
            <a:pPr lvl="0">
              <a:buClr>
                <a:schemeClr val="tx1"/>
              </a:buClr>
            </a:pPr>
            <a:r>
              <a:rPr lang="en-US" sz="2100" dirty="0">
                <a:latin typeface="+mj-lt"/>
              </a:rPr>
              <a:t>Find Internships and summer jobs.</a:t>
            </a:r>
          </a:p>
          <a:p>
            <a:pPr lvl="0">
              <a:buClr>
                <a:schemeClr val="tx1"/>
              </a:buClr>
            </a:pPr>
            <a:r>
              <a:rPr lang="en-US" sz="2100" dirty="0">
                <a:latin typeface="+mj-lt"/>
              </a:rPr>
              <a:t>Employers will message you!</a:t>
            </a:r>
          </a:p>
          <a:p>
            <a:pPr lvl="0">
              <a:buClr>
                <a:schemeClr val="tx1"/>
              </a:buClr>
            </a:pPr>
            <a:endParaRPr lang="en-US" sz="2100" dirty="0">
              <a:latin typeface="+mj-lt"/>
            </a:endParaRPr>
          </a:p>
          <a:p>
            <a:pPr lvl="0">
              <a:buClr>
                <a:schemeClr val="tx1"/>
              </a:buClr>
            </a:pPr>
            <a:endParaRPr lang="en-US" sz="2100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62" y="788255"/>
            <a:ext cx="913056" cy="10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4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09831"/>
            <a:ext cx="11979479" cy="4748169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j-lt"/>
              </a:rPr>
              <a:t>Interviewing tips to keep in mind:</a:t>
            </a:r>
          </a:p>
          <a:p>
            <a:endParaRPr lang="en-US" sz="2100" dirty="0">
              <a:latin typeface="+mj-lt"/>
            </a:endParaRPr>
          </a:p>
          <a:p>
            <a:pPr lvl="1"/>
            <a:r>
              <a:rPr lang="en-US" sz="2100" dirty="0">
                <a:latin typeface="+mj-lt"/>
              </a:rPr>
              <a:t>Research the company and the people</a:t>
            </a:r>
          </a:p>
          <a:p>
            <a:pPr lvl="1"/>
            <a:r>
              <a:rPr lang="en-US" sz="2100" dirty="0">
                <a:latin typeface="+mj-lt"/>
              </a:rPr>
              <a:t>Prepare a 30 second elevator pitch</a:t>
            </a:r>
          </a:p>
          <a:p>
            <a:pPr lvl="1"/>
            <a:r>
              <a:rPr lang="en-US" sz="2100" dirty="0">
                <a:latin typeface="+mj-lt"/>
              </a:rPr>
              <a:t>Clarify your selling points and why you want the job</a:t>
            </a:r>
          </a:p>
          <a:p>
            <a:pPr lvl="1"/>
            <a:r>
              <a:rPr lang="en-US" sz="2100" dirty="0">
                <a:latin typeface="+mj-lt"/>
              </a:rPr>
              <a:t>Anticipate the interviewers concerns and reservations</a:t>
            </a:r>
          </a:p>
          <a:p>
            <a:pPr lvl="1"/>
            <a:r>
              <a:rPr lang="en-US" sz="2100" dirty="0">
                <a:latin typeface="+mj-lt"/>
              </a:rPr>
              <a:t>Prepare for the common interview questions</a:t>
            </a:r>
          </a:p>
          <a:p>
            <a:pPr lvl="1"/>
            <a:r>
              <a:rPr lang="en-US" sz="2100" dirty="0">
                <a:latin typeface="+mj-lt"/>
              </a:rPr>
              <a:t>Be ready for behavior-based interview questions</a:t>
            </a:r>
          </a:p>
          <a:p>
            <a:pPr lvl="1"/>
            <a:r>
              <a:rPr lang="en-US" sz="2100" dirty="0">
                <a:latin typeface="+mj-lt"/>
              </a:rPr>
              <a:t>Have a few questions for the interviewer, this will come from your research</a:t>
            </a:r>
          </a:p>
          <a:p>
            <a:pPr lvl="1"/>
            <a:r>
              <a:rPr lang="en-US" sz="2100" dirty="0">
                <a:latin typeface="+mj-lt"/>
              </a:rPr>
              <a:t>Follow up after the interview (within 24/48 hours)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42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C5E9-68BC-4756-ABE4-F001B848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4D53-29B8-49EA-8719-A86E4060C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562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Test your technology</a:t>
            </a:r>
          </a:p>
          <a:p>
            <a:pPr lvl="1"/>
            <a:r>
              <a:rPr lang="en-US" dirty="0"/>
              <a:t>Connectivity, camera, lighting (from the front), microphone (echo)</a:t>
            </a:r>
          </a:p>
          <a:p>
            <a:pPr lvl="1"/>
            <a:r>
              <a:rPr lang="en-US" dirty="0"/>
              <a:t>Day of interview test again an hour before the interview (being able to navigate through technology is one of the top 10 traits employers are looking for these days)</a:t>
            </a:r>
          </a:p>
          <a:p>
            <a:r>
              <a:rPr lang="en-US" dirty="0"/>
              <a:t>Set the scene and minimize distractions</a:t>
            </a:r>
          </a:p>
          <a:p>
            <a:pPr lvl="1"/>
            <a:r>
              <a:rPr lang="en-US" dirty="0"/>
              <a:t>Make sure YOU are the focal point and your background is NOT</a:t>
            </a:r>
          </a:p>
          <a:p>
            <a:r>
              <a:rPr lang="en-US" dirty="0"/>
              <a:t>Be prepared and don’t “click” around, stay focused</a:t>
            </a:r>
          </a:p>
          <a:p>
            <a:pPr lvl="1"/>
            <a:r>
              <a:rPr lang="en-US" dirty="0"/>
              <a:t>Take notes and have a printed copy of your resume for talking points</a:t>
            </a:r>
          </a:p>
          <a:p>
            <a:r>
              <a:rPr lang="en-US" dirty="0"/>
              <a:t>Monitor your body language and dress the part</a:t>
            </a:r>
          </a:p>
          <a:p>
            <a:pPr lvl="1"/>
            <a:r>
              <a:rPr lang="en-US" dirty="0"/>
              <a:t>Sit up straight, have your camera eye level, smile </a:t>
            </a:r>
          </a:p>
          <a:p>
            <a:r>
              <a:rPr lang="en-US" dirty="0"/>
              <a:t>Make a connection, be yourself, and follow up!</a:t>
            </a:r>
          </a:p>
          <a:p>
            <a:pPr lvl="1"/>
            <a:r>
              <a:rPr lang="en-US" dirty="0"/>
              <a:t>It’s good to set yourself apart from the other candidates by offering a side story about a common interest. Be courteous of time and be sure it’s appropriate.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5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25FB-D4CD-4804-A060-1876DFF3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from Career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72AD-FEE5-47F4-B5C3-271141AD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Assessments and Job Shadowing</a:t>
            </a:r>
          </a:p>
          <a:p>
            <a:r>
              <a:rPr lang="en-US" dirty="0"/>
              <a:t>Resumes/Cover Letters</a:t>
            </a:r>
          </a:p>
          <a:p>
            <a:r>
              <a:rPr lang="en-US" dirty="0"/>
              <a:t>Volunteer and Community Involvement</a:t>
            </a:r>
          </a:p>
          <a:p>
            <a:r>
              <a:rPr lang="en-US" dirty="0"/>
              <a:t>Internship Assistance</a:t>
            </a:r>
          </a:p>
          <a:p>
            <a:r>
              <a:rPr lang="en-US" dirty="0"/>
              <a:t>Part-Time Job Opportunities and Summer Job Experience</a:t>
            </a:r>
          </a:p>
          <a:p>
            <a:r>
              <a:rPr lang="en-US" dirty="0"/>
              <a:t>On-Campus Work Study Opportunities</a:t>
            </a:r>
          </a:p>
          <a:p>
            <a:r>
              <a:rPr lang="en-US" dirty="0"/>
              <a:t>Graduate School Fairs/Meetings</a:t>
            </a:r>
          </a:p>
          <a:p>
            <a:r>
              <a:rPr lang="en-US" dirty="0"/>
              <a:t>Career Fairs/Meetings</a:t>
            </a:r>
          </a:p>
          <a:p>
            <a:r>
              <a:rPr lang="en-US" dirty="0"/>
              <a:t>Handshake</a:t>
            </a:r>
          </a:p>
          <a:p>
            <a:r>
              <a:rPr lang="en-US" dirty="0"/>
              <a:t>Job Search, Interview Preparation and Negotiating Salary </a:t>
            </a:r>
          </a:p>
          <a:p>
            <a:r>
              <a:rPr lang="en-US" dirty="0"/>
              <a:t>Networking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93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97248"/>
            <a:ext cx="12004645" cy="4639112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j-lt"/>
              </a:rPr>
              <a:t>Tips on dressing for an interview (or any professional event):</a:t>
            </a:r>
          </a:p>
          <a:p>
            <a:endParaRPr lang="en-US" sz="2100" dirty="0">
              <a:latin typeface="+mj-lt"/>
            </a:endParaRPr>
          </a:p>
          <a:p>
            <a:pPr lvl="1"/>
            <a:r>
              <a:rPr lang="en-US" sz="2100" dirty="0">
                <a:latin typeface="+mj-lt"/>
              </a:rPr>
              <a:t>Neatly groomed hair, well groomed facial hair (or none)</a:t>
            </a:r>
          </a:p>
          <a:p>
            <a:pPr lvl="1"/>
            <a:r>
              <a:rPr lang="en-US" sz="2100" dirty="0">
                <a:latin typeface="+mj-lt"/>
              </a:rPr>
              <a:t>Minimal, simple make-up and clear nail polish</a:t>
            </a:r>
          </a:p>
          <a:p>
            <a:pPr lvl="1"/>
            <a:r>
              <a:rPr lang="en-US" sz="2100" dirty="0">
                <a:latin typeface="+mj-lt"/>
              </a:rPr>
              <a:t>Minimal, simple jewelry/(men) no earrings</a:t>
            </a:r>
          </a:p>
          <a:p>
            <a:pPr lvl="1"/>
            <a:r>
              <a:rPr lang="en-US" sz="2100" dirty="0">
                <a:latin typeface="+mj-lt"/>
              </a:rPr>
              <a:t>Cover tattoos</a:t>
            </a:r>
          </a:p>
          <a:p>
            <a:pPr lvl="1"/>
            <a:r>
              <a:rPr lang="en-US" sz="2100" dirty="0">
                <a:latin typeface="+mj-lt"/>
              </a:rPr>
              <a:t>No perfume or cologne</a:t>
            </a:r>
          </a:p>
          <a:p>
            <a:pPr lvl="1"/>
            <a:r>
              <a:rPr lang="en-US" sz="2100" dirty="0">
                <a:latin typeface="+mj-lt"/>
              </a:rPr>
              <a:t>Clothes must be clean, ironed &amp; fit properly </a:t>
            </a:r>
          </a:p>
          <a:p>
            <a:pPr lvl="1"/>
            <a:r>
              <a:rPr lang="en-US" sz="2100" dirty="0">
                <a:latin typeface="+mj-lt"/>
              </a:rPr>
              <a:t>Belt and shoes match; Simple/classic socks and tie</a:t>
            </a:r>
          </a:p>
          <a:p>
            <a:pPr lvl="1"/>
            <a:r>
              <a:rPr lang="en-US" sz="2100" dirty="0">
                <a:latin typeface="+mj-lt"/>
              </a:rPr>
              <a:t>Simple colors and minimal patterns</a:t>
            </a:r>
          </a:p>
          <a:p>
            <a:pPr lvl="1"/>
            <a:r>
              <a:rPr lang="en-US" sz="2100" dirty="0">
                <a:latin typeface="+mj-lt"/>
              </a:rPr>
              <a:t>Bring portfolio (no phone/purse)</a:t>
            </a:r>
          </a:p>
        </p:txBody>
      </p:sp>
    </p:spTree>
    <p:extLst>
      <p:ext uri="{BB962C8B-B14F-4D97-AF65-F5344CB8AC3E}">
        <p14:creationId xmlns:p14="http://schemas.microsoft.com/office/powerpoint/2010/main" val="2344431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64A05C-C23E-42EE-9B54-049D52564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40" y="1112007"/>
            <a:ext cx="5661608" cy="3656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5CD4D6-CDA1-4D82-AF2E-510B8043E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310" y="2440673"/>
            <a:ext cx="62674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2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9C00-B5EE-4814-BFCE-4C189061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 Southern Website for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B215-C592-4A39-8BB1-4140DA90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84477"/>
            <a:ext cx="9613861" cy="325171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https://utsouthern.edu/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5EB62-36DC-459D-9793-5BD231EB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68" y="3300365"/>
            <a:ext cx="3170708" cy="3251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F019D-2238-4D0A-8CE5-2A88EE0D3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454" y="2202055"/>
            <a:ext cx="4706443" cy="43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17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70" y="2332138"/>
            <a:ext cx="9613861" cy="4437777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+mj-lt"/>
              </a:rPr>
              <a:t>This is a lot like looking for a job, do lots of research, start now!</a:t>
            </a:r>
          </a:p>
          <a:p>
            <a:r>
              <a:rPr lang="en-US" sz="2100" dirty="0">
                <a:latin typeface="+mj-lt"/>
              </a:rPr>
              <a:t>Deadlines vary but tend to fall between October – February.</a:t>
            </a:r>
          </a:p>
          <a:p>
            <a:r>
              <a:rPr lang="en-US" sz="2100" dirty="0">
                <a:latin typeface="+mj-lt"/>
              </a:rPr>
              <a:t>Graduate School meetings, available upon request.</a:t>
            </a:r>
          </a:p>
          <a:p>
            <a:endParaRPr lang="en-US" sz="2100" dirty="0">
              <a:latin typeface="+mj-lt"/>
            </a:endParaRPr>
          </a:p>
          <a:p>
            <a:r>
              <a:rPr lang="en-US" sz="2100" dirty="0">
                <a:latin typeface="+mj-lt"/>
              </a:rPr>
              <a:t>RESOURCE:</a:t>
            </a:r>
          </a:p>
          <a:p>
            <a:pPr lvl="1"/>
            <a:r>
              <a:rPr lang="en-US" sz="1700" dirty="0">
                <a:latin typeface="+mj-lt"/>
                <a:hlinkClick r:id="rId2"/>
              </a:rPr>
              <a:t>https://utsouthern.edu/application-process-tips/</a:t>
            </a:r>
            <a:endParaRPr lang="en-US" sz="1700" dirty="0">
              <a:latin typeface="+mj-lt"/>
            </a:endParaRPr>
          </a:p>
          <a:p>
            <a:pPr lvl="1"/>
            <a:r>
              <a:rPr lang="en-US" sz="1700" dirty="0">
                <a:latin typeface="+mj-lt"/>
                <a:hlinkClick r:id="rId3"/>
              </a:rPr>
              <a:t>https://utsouthern.edu/personal-statement-writing-strategies/</a:t>
            </a:r>
            <a:endParaRPr lang="en-US" sz="1700" dirty="0">
              <a:latin typeface="+mj-lt"/>
            </a:endParaRPr>
          </a:p>
          <a:p>
            <a:pPr lvl="1"/>
            <a:r>
              <a:rPr lang="en-US" sz="1700" dirty="0">
                <a:latin typeface="+mj-lt"/>
                <a:hlinkClick r:id="rId4"/>
              </a:rPr>
              <a:t>https://utsouthern.edu/curriculum-vitae-cv-writing-strategies/</a:t>
            </a:r>
            <a:endParaRPr lang="en-US" sz="1700" dirty="0">
              <a:latin typeface="+mj-lt"/>
            </a:endParaRPr>
          </a:p>
          <a:p>
            <a:pPr lvl="1"/>
            <a:endParaRPr lang="en-US" sz="1700" dirty="0">
              <a:latin typeface="+mj-lt"/>
            </a:endParaRPr>
          </a:p>
          <a:p>
            <a:pPr lvl="1"/>
            <a:endParaRPr lang="en-US" sz="1700" dirty="0">
              <a:latin typeface="+mj-lt"/>
            </a:endParaRPr>
          </a:p>
          <a:p>
            <a:endParaRPr lang="en-US" sz="2100" dirty="0">
              <a:latin typeface="+mj-lt"/>
            </a:endParaRPr>
          </a:p>
          <a:p>
            <a:endParaRPr lang="en-US" sz="21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5BAB9-2FED-4AFA-8B8A-D991BA223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086" y="3120010"/>
            <a:ext cx="3868243" cy="33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22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AA91-7135-4709-9FA4-5502A361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436228"/>
            <a:ext cx="9490192" cy="1566331"/>
          </a:xfrm>
        </p:spPr>
        <p:txBody>
          <a:bodyPr/>
          <a:lstStyle/>
          <a:p>
            <a:r>
              <a:rPr lang="en-US" b="1" dirty="0"/>
              <a:t>Federal College Work Study Program </a:t>
            </a:r>
            <a:r>
              <a:rPr lang="en-US" b="1" dirty="0">
                <a:solidFill>
                  <a:schemeClr val="accent5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CBC7-49C1-464F-862B-BD7CE7042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1" y="2202111"/>
            <a:ext cx="12029812" cy="4655889"/>
          </a:xfrm>
        </p:spPr>
        <p:txBody>
          <a:bodyPr>
            <a:normAutofit/>
          </a:bodyPr>
          <a:lstStyle/>
          <a:p>
            <a:r>
              <a:rPr lang="en-US" dirty="0"/>
              <a:t>On-Campus Employment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Convenient on-campus work experience</a:t>
            </a:r>
          </a:p>
          <a:p>
            <a:pPr lvl="1"/>
            <a:r>
              <a:rPr lang="en-US" dirty="0"/>
              <a:t>Networking with campus community</a:t>
            </a:r>
          </a:p>
          <a:p>
            <a:pPr lvl="1"/>
            <a:r>
              <a:rPr lang="en-US" dirty="0"/>
              <a:t>Reference opportunities</a:t>
            </a:r>
          </a:p>
          <a:p>
            <a:pPr lvl="1"/>
            <a:r>
              <a:rPr lang="en-US" dirty="0"/>
              <a:t>$8.00 an hour </a:t>
            </a:r>
          </a:p>
          <a:p>
            <a:pPr lvl="1"/>
            <a:r>
              <a:rPr lang="en-US" dirty="0"/>
              <a:t>94 hours per semester</a:t>
            </a:r>
          </a:p>
          <a:p>
            <a:pPr lvl="1"/>
            <a:r>
              <a:rPr lang="en-US" dirty="0"/>
              <a:t>Apply on the UTS website under Career Services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10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956344"/>
            <a:ext cx="9613861" cy="87782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Professional Photos: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3F776-B9A4-4A9B-9DC7-934D5384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9" y="3192822"/>
            <a:ext cx="3643820" cy="20044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21E596-A7F6-499D-891A-B022D2651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7151" y="2395591"/>
            <a:ext cx="4559048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1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BD78-0EA2-4FAA-A0B2-34798940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</a:t>
            </a:r>
            <a:br>
              <a:rPr lang="en-US" dirty="0"/>
            </a:br>
            <a:r>
              <a:rPr lang="en-US" dirty="0"/>
              <a:t>Competition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0F89A9-C90B-4E67-8B6C-27D0D6FC4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1974" y="253462"/>
            <a:ext cx="6312207" cy="63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73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4437776"/>
            <a:ext cx="8806690" cy="216436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Julie Shelton</a:t>
            </a:r>
          </a:p>
          <a:p>
            <a:r>
              <a:rPr lang="en-US" dirty="0">
                <a:latin typeface="+mj-lt"/>
              </a:rPr>
              <a:t>Career Services</a:t>
            </a:r>
          </a:p>
          <a:p>
            <a:r>
              <a:rPr lang="en-US" dirty="0">
                <a:latin typeface="+mj-lt"/>
              </a:rPr>
              <a:t>		Colonial Hall</a:t>
            </a:r>
          </a:p>
          <a:p>
            <a:r>
              <a:rPr lang="en-US" dirty="0">
                <a:latin typeface="+mj-lt"/>
              </a:rPr>
              <a:t>	jshelt48@utsouthern.edu</a:t>
            </a:r>
          </a:p>
          <a:p>
            <a:r>
              <a:rPr lang="en-US" dirty="0">
                <a:latin typeface="+mj-lt"/>
              </a:rPr>
              <a:t>931-363-9854</a:t>
            </a:r>
          </a:p>
          <a:p>
            <a:r>
              <a:rPr lang="en-US" dirty="0">
                <a:latin typeface="+mj-lt"/>
              </a:rPr>
              <a:t>		931-309-1938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79E77-E3BF-40E9-875A-0EECBFA9A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20" y="255864"/>
            <a:ext cx="3041876" cy="27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4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505456"/>
            <a:ext cx="9613861" cy="3599316"/>
          </a:xfrm>
        </p:spPr>
        <p:txBody>
          <a:bodyPr>
            <a:normAutofit/>
          </a:bodyPr>
          <a:lstStyle/>
          <a:p>
            <a:r>
              <a:rPr lang="en-US" sz="3600" dirty="0"/>
              <a:t>Tips</a:t>
            </a:r>
          </a:p>
          <a:p>
            <a:endParaRPr lang="en-US" sz="3600" dirty="0"/>
          </a:p>
          <a:p>
            <a:r>
              <a:rPr lang="en-US" sz="3600" dirty="0"/>
              <a:t>Format</a:t>
            </a:r>
          </a:p>
          <a:p>
            <a:endParaRPr lang="en-US" sz="3600" dirty="0"/>
          </a:p>
          <a:p>
            <a:r>
              <a:rPr lang="en-US" sz="3600" dirty="0"/>
              <a:t>Step by Step</a:t>
            </a:r>
          </a:p>
        </p:txBody>
      </p:sp>
    </p:spTree>
    <p:extLst>
      <p:ext uri="{BB962C8B-B14F-4D97-AF65-F5344CB8AC3E}">
        <p14:creationId xmlns:p14="http://schemas.microsoft.com/office/powerpoint/2010/main" val="105920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tips from Google and Microsoft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91" y="2105637"/>
            <a:ext cx="11870422" cy="4655889"/>
          </a:xfrm>
        </p:spPr>
        <p:txBody>
          <a:bodyPr>
            <a:normAutofit/>
          </a:bodyPr>
          <a:lstStyle/>
          <a:p>
            <a:r>
              <a:rPr lang="en-US" sz="2100" dirty="0"/>
              <a:t>Use .pdf format to save and send documents.</a:t>
            </a:r>
          </a:p>
          <a:p>
            <a:r>
              <a:rPr lang="en-US" sz="2100" dirty="0"/>
              <a:t>Check for typos. Check for typos. Check for typos.</a:t>
            </a:r>
          </a:p>
          <a:p>
            <a:r>
              <a:rPr lang="en-US" sz="2100" dirty="0"/>
              <a:t>Bullets make information jump off the page, use them.</a:t>
            </a:r>
          </a:p>
          <a:p>
            <a:r>
              <a:rPr lang="en-US" sz="2100" dirty="0"/>
              <a:t>Don't forget your contact information, they can't get back to you without it.</a:t>
            </a:r>
          </a:p>
          <a:p>
            <a:r>
              <a:rPr lang="en-US" sz="2100" dirty="0"/>
              <a:t>Keep resumes simple, use formatting that presents a clean and uncluttered look.</a:t>
            </a:r>
          </a:p>
          <a:p>
            <a:r>
              <a:rPr lang="en-US" sz="2100" dirty="0"/>
              <a:t>Show your impact as you describe your duties, quantify by using data.</a:t>
            </a:r>
          </a:p>
          <a:p>
            <a:r>
              <a:rPr lang="en-US" sz="2100" dirty="0"/>
              <a:t>GPA is important/GPA is not everything.</a:t>
            </a:r>
          </a:p>
          <a:p>
            <a:r>
              <a:rPr lang="en-US" sz="2100" dirty="0"/>
              <a:t>Avoid a 3-page resume.</a:t>
            </a:r>
          </a:p>
          <a:p>
            <a:r>
              <a:rPr lang="en-US" sz="2100" dirty="0"/>
              <a:t>Volunteer, then include it.</a:t>
            </a:r>
          </a:p>
          <a:p>
            <a:r>
              <a:rPr lang="en-US" sz="2100" dirty="0"/>
              <a:t>Get involved with campus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Format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2" y="2070851"/>
            <a:ext cx="12021424" cy="3395494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/>
              <a:t>You want your resume to be the best it can be, </a:t>
            </a:r>
          </a:p>
          <a:p>
            <a:pPr marL="0" indent="0" algn="ctr">
              <a:buNone/>
            </a:pPr>
            <a:r>
              <a:rPr lang="en-US" sz="2200" dirty="0"/>
              <a:t>you don’t want it to look </a:t>
            </a:r>
            <a:r>
              <a:rPr lang="en-US" sz="2200" b="1" dirty="0"/>
              <a:t>messy,</a:t>
            </a:r>
            <a:r>
              <a:rPr lang="en-US" sz="2200" dirty="0"/>
              <a:t> </a:t>
            </a:r>
            <a:r>
              <a:rPr lang="en-US" sz="2100" b="1" dirty="0">
                <a:latin typeface="+mj-lt"/>
              </a:rPr>
              <a:t>outdated</a:t>
            </a:r>
            <a:r>
              <a:rPr lang="en-US" sz="2200" dirty="0"/>
              <a:t>, or </a:t>
            </a:r>
            <a:r>
              <a:rPr lang="en-US" sz="2200" b="1" dirty="0"/>
              <a:t>hard to read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/>
              <a:t>        		 #1                                    #2                                    #3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402" y="3340103"/>
            <a:ext cx="2473189" cy="339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01" y="3340103"/>
            <a:ext cx="2543500" cy="3395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828" y="3340104"/>
            <a:ext cx="2437749" cy="33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705" y="804519"/>
            <a:ext cx="5469818" cy="3062806"/>
          </a:xfrm>
        </p:spPr>
        <p:txBody>
          <a:bodyPr>
            <a:normAutofit/>
          </a:bodyPr>
          <a:lstStyle/>
          <a:p>
            <a:r>
              <a:rPr lang="en-US" dirty="0"/>
              <a:t>Examples: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					 </a:t>
            </a:r>
            <a:br>
              <a:rPr lang="en-US" sz="1800" dirty="0"/>
            </a:br>
            <a:r>
              <a:rPr lang="en-US" sz="2800" dirty="0"/>
              <a:t>            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40" y="2010559"/>
            <a:ext cx="5283508" cy="2836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E3A6B7-8CFD-482C-8D64-2150CAD3D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82" y="3246539"/>
            <a:ext cx="5132313" cy="33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3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Step by Step Resume:</a:t>
            </a:r>
            <a:br>
              <a:rPr lang="en-US" dirty="0"/>
            </a:br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69" y="2342902"/>
            <a:ext cx="10527900" cy="38687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000" b="1" dirty="0"/>
              <a:t>Flame The </a:t>
            </a:r>
            <a:r>
              <a:rPr lang="en-US" sz="4000" b="1" dirty="0" err="1"/>
              <a:t>Firehawk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2400" dirty="0"/>
              <a:t>flamfire123@utsouthern.edu | (931) 363-9800 </a:t>
            </a:r>
            <a:r>
              <a:rPr lang="en-US" dirty="0"/>
              <a:t>| Pulaski, TN 38478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2400" dirty="0"/>
              <a:t>*Tips: Do not abbreviate; list an appropriate, </a:t>
            </a:r>
          </a:p>
          <a:p>
            <a:pPr marL="0" indent="0" algn="ctr">
              <a:buNone/>
            </a:pPr>
            <a:r>
              <a:rPr lang="en-US" sz="2400" dirty="0"/>
              <a:t>frequently checked email address </a:t>
            </a:r>
          </a:p>
          <a:p>
            <a:pPr marL="0" indent="0" algn="ctr">
              <a:buNone/>
            </a:pPr>
            <a:r>
              <a:rPr lang="en-US" sz="2400" dirty="0"/>
              <a:t>(be sure the email address is not </a:t>
            </a:r>
            <a:r>
              <a:rPr lang="en-US" dirty="0"/>
              <a:t>hyperlinked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5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4" y="2030136"/>
            <a:ext cx="12133276" cy="482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The University of Tennessee Southern - Pulaski, TN	Anticipated Graduation May 2025</a:t>
            </a:r>
          </a:p>
          <a:p>
            <a:pPr marL="0" indent="0">
              <a:buNone/>
            </a:pPr>
            <a:r>
              <a:rPr lang="en-US" sz="1900" dirty="0"/>
              <a:t>	Bachelor’s Degree in …. (refer to the catalog for actual degree)</a:t>
            </a:r>
          </a:p>
          <a:p>
            <a:pPr marL="0" indent="0">
              <a:buNone/>
            </a:pPr>
            <a:r>
              <a:rPr lang="en-US" sz="1900" dirty="0"/>
              <a:t>   	Emphasis in (if applicable)</a:t>
            </a:r>
          </a:p>
          <a:p>
            <a:pPr marL="0" indent="0">
              <a:buNone/>
            </a:pPr>
            <a:r>
              <a:rPr lang="en-US" sz="1900" dirty="0"/>
              <a:t>	GPA, (if above a 3.0) | Chancellor’s List, Fall 2022 (example)</a:t>
            </a:r>
          </a:p>
          <a:p>
            <a:pPr marL="0" indent="0">
              <a:buNone/>
            </a:pPr>
            <a:r>
              <a:rPr lang="en-US" sz="1900" dirty="0"/>
              <a:t>		</a:t>
            </a:r>
          </a:p>
          <a:p>
            <a:pPr marL="0" indent="0">
              <a:buNone/>
            </a:pPr>
            <a:r>
              <a:rPr lang="en-US" sz="1900" i="1" dirty="0"/>
              <a:t>		Courses include: 300 level and above and relevant (italicize)</a:t>
            </a:r>
          </a:p>
          <a:p>
            <a:pPr marL="0" indent="0">
              <a:buNone/>
            </a:pPr>
            <a:endParaRPr lang="en-US" sz="1900" i="1" dirty="0"/>
          </a:p>
          <a:p>
            <a:pPr marL="0" indent="0">
              <a:buNone/>
            </a:pPr>
            <a:r>
              <a:rPr lang="en-US" sz="1900" i="1" dirty="0"/>
              <a:t>	</a:t>
            </a:r>
            <a:r>
              <a:rPr lang="en-US" sz="1900" b="1" dirty="0"/>
              <a:t>Memberships:</a:t>
            </a:r>
            <a:r>
              <a:rPr lang="en-US" sz="1900" dirty="0"/>
              <a:t> Academic Clubs/Organizations/Athletics, dates of membership</a:t>
            </a:r>
            <a:endParaRPr lang="en-US" sz="1900" b="1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*Tip: High school is no longer necessary after your sophomore year in college (in most cases).  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68" y="2038524"/>
            <a:ext cx="11945923" cy="4731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Company (official name)			Location			Dates</a:t>
            </a:r>
          </a:p>
          <a:p>
            <a:pPr marL="0" indent="0">
              <a:buNone/>
            </a:pPr>
            <a:r>
              <a:rPr lang="en-US" sz="2200" dirty="0"/>
              <a:t>	Job Title</a:t>
            </a:r>
          </a:p>
          <a:p>
            <a:pPr marL="0" indent="0">
              <a:buNone/>
            </a:pPr>
            <a:r>
              <a:rPr lang="en-US" sz="2200" dirty="0"/>
              <a:t>		</a:t>
            </a:r>
            <a:r>
              <a:rPr lang="en-US" sz="2200" i="1" dirty="0"/>
              <a:t>Responsibilities include: list 2 – 3 specific duties that would show that you 		have skills and experience to offer (keep it short and specific). Start each 		statement with a strong action verb: created, conducted, managed, 			supervised, for example. Quantify your impact using data/numbers (in any 		area of your resume).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*Tips: List the last 4 years of employment, you can include any job shadowing/internship experience you may have under this category. You do not have to list every job you have had all through high school/college.           List most recent to least recent.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4204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0A271187D32449BF32F547A7C4F05" ma:contentTypeVersion="20" ma:contentTypeDescription="Create a new document." ma:contentTypeScope="" ma:versionID="37bf3739b9ff9d53661d2b5dc6ea141f">
  <xsd:schema xmlns:xsd="http://www.w3.org/2001/XMLSchema" xmlns:xs="http://www.w3.org/2001/XMLSchema" xmlns:p="http://schemas.microsoft.com/office/2006/metadata/properties" xmlns:ns3="27b998f6-25a9-46e8-996c-85376d1ab9b1" xmlns:ns4="57e35ec7-52e6-401a-a180-656e4b1b2137" targetNamespace="http://schemas.microsoft.com/office/2006/metadata/properties" ma:root="true" ma:fieldsID="b39ae6c13b2f3c1a1fddad340d1d8e37" ns3:_="" ns4:_="">
    <xsd:import namespace="27b998f6-25a9-46e8-996c-85376d1ab9b1"/>
    <xsd:import namespace="57e35ec7-52e6-401a-a180-656e4b1b2137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998f6-25a9-46e8-996c-85376d1ab9b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igrationWizIdPermissionLevels" ma:index="15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6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7" nillable="true" ma:displayName="MigrationWizIdSecurityGroups" ma:internalName="MigrationWizIdSecurityGroups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35ec7-52e6-401a-a180-656e4b1b2137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27b998f6-25a9-46e8-996c-85376d1ab9b1" xsi:nil="true"/>
    <MigrationWizIdSecurityGroups xmlns="27b998f6-25a9-46e8-996c-85376d1ab9b1" xsi:nil="true"/>
    <MigrationWizIdPermissionLevels xmlns="27b998f6-25a9-46e8-996c-85376d1ab9b1" xsi:nil="true"/>
    <MigrationWizId xmlns="27b998f6-25a9-46e8-996c-85376d1ab9b1" xsi:nil="true"/>
    <MigrationWizIdPermissions xmlns="27b998f6-25a9-46e8-996c-85376d1ab9b1" xsi:nil="true"/>
    <MigrationWizIdDocumentLibraryPermissions xmlns="27b998f6-25a9-46e8-996c-85376d1ab9b1" xsi:nil="true"/>
  </documentManagement>
</p:properties>
</file>

<file path=customXml/itemProps1.xml><?xml version="1.0" encoding="utf-8"?>
<ds:datastoreItem xmlns:ds="http://schemas.openxmlformats.org/officeDocument/2006/customXml" ds:itemID="{8638DEFE-527A-491E-9DC0-60851C814D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3AADB-4548-4AEB-9902-D3D5B1ED1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b998f6-25a9-46e8-996c-85376d1ab9b1"/>
    <ds:schemaRef ds:uri="57e35ec7-52e6-401a-a180-656e4b1b2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4ADA6F-7299-45EC-BC1D-C21BAE49DD5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7e35ec7-52e6-401a-a180-656e4b1b2137"/>
    <ds:schemaRef ds:uri="27b998f6-25a9-46e8-996c-85376d1ab9b1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9091</TotalTime>
  <Words>1752</Words>
  <Application>Microsoft Office PowerPoint</Application>
  <PresentationFormat>Widescreen</PresentationFormat>
  <Paragraphs>213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Trebuchet MS</vt:lpstr>
      <vt:lpstr>Berlin</vt:lpstr>
      <vt:lpstr>Career Services </vt:lpstr>
      <vt:lpstr>Resources from Career Services</vt:lpstr>
      <vt:lpstr>Resumes </vt:lpstr>
      <vt:lpstr>Resume tips from Google and Microsoft</vt:lpstr>
      <vt:lpstr>Resume Format 101</vt:lpstr>
      <vt:lpstr>Examples:                                         </vt:lpstr>
      <vt:lpstr>Step by Step Resume: Introduction </vt:lpstr>
      <vt:lpstr>Education</vt:lpstr>
      <vt:lpstr>Experience</vt:lpstr>
      <vt:lpstr>Skills</vt:lpstr>
      <vt:lpstr>Volunteer Experience </vt:lpstr>
      <vt:lpstr>References </vt:lpstr>
      <vt:lpstr>Keep References Connected </vt:lpstr>
      <vt:lpstr>Resume Recap</vt:lpstr>
      <vt:lpstr>Flame The FireHawk Pulaski, Tennessee 38478 | linkedin.com/in/fire-firehawk-392b55 ffireha123@utsouthern.edu | (931) 363-0000  </vt:lpstr>
      <vt:lpstr>Social Media Presence</vt:lpstr>
      <vt:lpstr>    Handshake</vt:lpstr>
      <vt:lpstr>Interview 101</vt:lpstr>
      <vt:lpstr>Virtual Interview</vt:lpstr>
      <vt:lpstr>Dress for Success</vt:lpstr>
      <vt:lpstr>PowerPoint Presentation</vt:lpstr>
      <vt:lpstr>UT Southern Website for Resources:</vt:lpstr>
      <vt:lpstr>Graduate School</vt:lpstr>
      <vt:lpstr>Federal College Work Study Program  </vt:lpstr>
      <vt:lpstr>Professional Photos: </vt:lpstr>
      <vt:lpstr>Resume  Competition</vt:lpstr>
      <vt:lpstr>Questions? </vt:lpstr>
    </vt:vector>
  </TitlesOfParts>
  <Company>Martin Methodist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advising for FYE students</dc:title>
  <dc:creator>Julie Shelton</dc:creator>
  <cp:lastModifiedBy>Shelton, Julie</cp:lastModifiedBy>
  <cp:revision>50</cp:revision>
  <cp:lastPrinted>2022-01-31T22:49:47Z</cp:lastPrinted>
  <dcterms:created xsi:type="dcterms:W3CDTF">2021-02-04T17:50:31Z</dcterms:created>
  <dcterms:modified xsi:type="dcterms:W3CDTF">2022-10-11T14:11:08Z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0x0101008D40A271187D32449BF32F547A7C4F05</vt:lpwstr>
  </property>
</Properties>
</file>